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256" r:id="rId2"/>
    <p:sldId id="279" r:id="rId3"/>
    <p:sldId id="283" r:id="rId4"/>
    <p:sldId id="273" r:id="rId5"/>
    <p:sldId id="285" r:id="rId6"/>
    <p:sldId id="290" r:id="rId7"/>
    <p:sldId id="274" r:id="rId8"/>
    <p:sldId id="286" r:id="rId9"/>
    <p:sldId id="287" r:id="rId10"/>
    <p:sldId id="288" r:id="rId11"/>
    <p:sldId id="260" r:id="rId12"/>
    <p:sldId id="289" r:id="rId13"/>
    <p:sldId id="280" r:id="rId14"/>
    <p:sldId id="259" r:id="rId1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0" autoAdjust="0"/>
    <p:restoredTop sz="96513" autoAdjust="0"/>
  </p:normalViewPr>
  <p:slideViewPr>
    <p:cSldViewPr snapToGrid="0">
      <p:cViewPr varScale="1">
        <p:scale>
          <a:sx n="65" d="100"/>
          <a:sy n="65" d="100"/>
        </p:scale>
        <p:origin x="986" y="3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91F2F-FF25-424E-BDB6-62396C8C8CA7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17FF53F-7604-4AD6-8ED8-0D7686BB98B7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B120ADC0-B5D5-472F-A556-D8CB56E20B55}" type="parTrans" cxnId="{5D3AEA26-AA1C-49C0-9E57-38CED5630C90}">
      <dgm:prSet/>
      <dgm:spPr/>
      <dgm:t>
        <a:bodyPr/>
        <a:lstStyle/>
        <a:p>
          <a:pPr latinLnBrk="1"/>
          <a:endParaRPr lang="ko-KR" altLang="en-US"/>
        </a:p>
      </dgm:t>
    </dgm:pt>
    <dgm:pt modelId="{CB53F0B0-10F7-4CDB-8B55-C5344CE718E8}" type="sibTrans" cxnId="{5D3AEA26-AA1C-49C0-9E57-38CED5630C90}">
      <dgm:prSet/>
      <dgm:spPr/>
      <dgm:t>
        <a:bodyPr/>
        <a:lstStyle/>
        <a:p>
          <a:pPr latinLnBrk="1"/>
          <a:endParaRPr lang="ko-KR" altLang="en-US"/>
        </a:p>
      </dgm:t>
    </dgm:pt>
    <dgm:pt modelId="{AB464DE9-F2BE-4A4A-8B09-2AFF61D4F085}">
      <dgm:prSet phldrT="[텍스트]"/>
      <dgm:spPr/>
      <dgm:t>
        <a:bodyPr/>
        <a:lstStyle/>
        <a:p>
          <a:pPr latinLnBrk="1"/>
          <a:r>
            <a:rPr lang="ko-KR" altLang="en-US" dirty="0" smtClean="0"/>
            <a:t>지자기</a:t>
          </a:r>
          <a:endParaRPr lang="ko-KR" altLang="en-US" dirty="0"/>
        </a:p>
      </dgm:t>
    </dgm:pt>
    <dgm:pt modelId="{FA360677-495F-4BC6-AFA3-F209B448F254}" type="parTrans" cxnId="{B462BD20-C472-4EDB-B70E-554746D0FF4A}">
      <dgm:prSet/>
      <dgm:spPr/>
      <dgm:t>
        <a:bodyPr/>
        <a:lstStyle/>
        <a:p>
          <a:pPr latinLnBrk="1"/>
          <a:endParaRPr lang="ko-KR" altLang="en-US"/>
        </a:p>
      </dgm:t>
    </dgm:pt>
    <dgm:pt modelId="{1FD1F1AF-FFB4-4F10-A835-22E35A6A9205}" type="sibTrans" cxnId="{B462BD20-C472-4EDB-B70E-554746D0FF4A}">
      <dgm:prSet/>
      <dgm:spPr/>
      <dgm:t>
        <a:bodyPr/>
        <a:lstStyle/>
        <a:p>
          <a:pPr latinLnBrk="1"/>
          <a:endParaRPr lang="ko-KR" altLang="en-US"/>
        </a:p>
      </dgm:t>
    </dgm:pt>
    <dgm:pt modelId="{3168D34F-B85A-4264-9D87-B18E43EAAF12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자이로</a:t>
          </a:r>
          <a:endParaRPr lang="ko-KR" altLang="en-US" dirty="0"/>
        </a:p>
      </dgm:t>
    </dgm:pt>
    <dgm:pt modelId="{A27E73C1-D7B1-4A1E-9F92-29CB38A0CDD1}" type="parTrans" cxnId="{5A7E44A2-1C33-4C9F-A469-4A597ED451A4}">
      <dgm:prSet/>
      <dgm:spPr/>
      <dgm:t>
        <a:bodyPr/>
        <a:lstStyle/>
        <a:p>
          <a:pPr latinLnBrk="1"/>
          <a:endParaRPr lang="ko-KR" altLang="en-US"/>
        </a:p>
      </dgm:t>
    </dgm:pt>
    <dgm:pt modelId="{CD4B7A8D-2D45-4ACD-86A0-11EA8C5AB236}" type="sibTrans" cxnId="{5A7E44A2-1C33-4C9F-A469-4A597ED451A4}">
      <dgm:prSet/>
      <dgm:spPr/>
      <dgm:t>
        <a:bodyPr/>
        <a:lstStyle/>
        <a:p>
          <a:pPr latinLnBrk="1"/>
          <a:endParaRPr lang="ko-KR" altLang="en-US"/>
        </a:p>
      </dgm:t>
    </dgm:pt>
    <dgm:pt modelId="{6F2B070B-EBF2-4220-B255-1DE0613F6783}">
      <dgm:prSet phldrT="[텍스트]"/>
      <dgm:spPr/>
      <dgm:t>
        <a:bodyPr/>
        <a:lstStyle/>
        <a:p>
          <a:pPr latinLnBrk="1"/>
          <a:r>
            <a:rPr lang="ko-KR" altLang="en-US" dirty="0" smtClean="0"/>
            <a:t>가속도</a:t>
          </a:r>
          <a:endParaRPr lang="ko-KR" altLang="en-US" dirty="0"/>
        </a:p>
      </dgm:t>
    </dgm:pt>
    <dgm:pt modelId="{D806F10C-40F4-4FC3-9436-BB535BB21878}" type="parTrans" cxnId="{521C4B9C-CE3F-4631-8A1B-32ED0F3E7628}">
      <dgm:prSet/>
      <dgm:spPr/>
      <dgm:t>
        <a:bodyPr/>
        <a:lstStyle/>
        <a:p>
          <a:pPr latinLnBrk="1"/>
          <a:endParaRPr lang="ko-KR" altLang="en-US"/>
        </a:p>
      </dgm:t>
    </dgm:pt>
    <dgm:pt modelId="{85DE4909-B210-42C9-90FF-D6BA29255B1F}" type="sibTrans" cxnId="{521C4B9C-CE3F-4631-8A1B-32ED0F3E7628}">
      <dgm:prSet/>
      <dgm:spPr/>
      <dgm:t>
        <a:bodyPr/>
        <a:lstStyle/>
        <a:p>
          <a:pPr latinLnBrk="1"/>
          <a:endParaRPr lang="ko-KR" altLang="en-US"/>
        </a:p>
      </dgm:t>
    </dgm:pt>
    <dgm:pt modelId="{929C0CEF-8668-4DE8-BE4A-28256F616B23}" type="pres">
      <dgm:prSet presAssocID="{F9D91F2F-FF25-424E-BDB6-62396C8C8CA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A4F8115-2AB5-4007-B197-000FBB2984EC}" type="pres">
      <dgm:prSet presAssocID="{A17FF53F-7604-4AD6-8ED8-0D7686BB98B7}" presName="singleCycle" presStyleCnt="0"/>
      <dgm:spPr/>
    </dgm:pt>
    <dgm:pt modelId="{C57DABB4-56DB-415F-9FB1-DE638F4AB21D}" type="pres">
      <dgm:prSet presAssocID="{A17FF53F-7604-4AD6-8ED8-0D7686BB98B7}" presName="singleCenter" presStyleLbl="node1" presStyleIdx="0" presStyleCnt="4">
        <dgm:presLayoutVars>
          <dgm:chMax val="7"/>
          <dgm:chPref val="7"/>
        </dgm:presLayoutVars>
      </dgm:prSet>
      <dgm:spPr/>
    </dgm:pt>
    <dgm:pt modelId="{155F1B0B-FED6-4772-98A9-8DCA2F92D10F}" type="pres">
      <dgm:prSet presAssocID="{FA360677-495F-4BC6-AFA3-F209B448F254}" presName="Name56" presStyleLbl="parChTrans1D2" presStyleIdx="0" presStyleCnt="3"/>
      <dgm:spPr/>
    </dgm:pt>
    <dgm:pt modelId="{9BBE0897-2F7C-400A-8D9D-46B084596AB5}" type="pres">
      <dgm:prSet presAssocID="{AB464DE9-F2BE-4A4A-8B09-2AFF61D4F085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061114-453A-4E13-AD99-43A9C3EFB9AA}" type="pres">
      <dgm:prSet presAssocID="{A27E73C1-D7B1-4A1E-9F92-29CB38A0CDD1}" presName="Name56" presStyleLbl="parChTrans1D2" presStyleIdx="1" presStyleCnt="3"/>
      <dgm:spPr/>
    </dgm:pt>
    <dgm:pt modelId="{1AC7CAFE-A561-4924-B87B-74CFA3FF3720}" type="pres">
      <dgm:prSet presAssocID="{3168D34F-B85A-4264-9D87-B18E43EAAF12}" presName="text0" presStyleLbl="node1" presStyleIdx="2" presStyleCnt="4">
        <dgm:presLayoutVars>
          <dgm:bulletEnabled val="1"/>
        </dgm:presLayoutVars>
      </dgm:prSet>
      <dgm:spPr/>
    </dgm:pt>
    <dgm:pt modelId="{4789E529-DABE-4B5C-A3EB-AFD9FCF4D10D}" type="pres">
      <dgm:prSet presAssocID="{D806F10C-40F4-4FC3-9436-BB535BB21878}" presName="Name56" presStyleLbl="parChTrans1D2" presStyleIdx="2" presStyleCnt="3"/>
      <dgm:spPr/>
    </dgm:pt>
    <dgm:pt modelId="{80D2C723-FFF1-4EC2-A9C6-01F651C838C1}" type="pres">
      <dgm:prSet presAssocID="{6F2B070B-EBF2-4220-B255-1DE0613F6783}" presName="text0" presStyleLbl="node1" presStyleIdx="3" presStyleCnt="4">
        <dgm:presLayoutVars>
          <dgm:bulletEnabled val="1"/>
        </dgm:presLayoutVars>
      </dgm:prSet>
      <dgm:spPr/>
    </dgm:pt>
  </dgm:ptLst>
  <dgm:cxnLst>
    <dgm:cxn modelId="{BBF81FC0-0D61-467E-8F81-F2203557A13D}" type="presOf" srcId="{A17FF53F-7604-4AD6-8ED8-0D7686BB98B7}" destId="{C57DABB4-56DB-415F-9FB1-DE638F4AB21D}" srcOrd="0" destOrd="0" presId="urn:microsoft.com/office/officeart/2008/layout/RadialCluster"/>
    <dgm:cxn modelId="{5D3AEA26-AA1C-49C0-9E57-38CED5630C90}" srcId="{F9D91F2F-FF25-424E-BDB6-62396C8C8CA7}" destId="{A17FF53F-7604-4AD6-8ED8-0D7686BB98B7}" srcOrd="0" destOrd="0" parTransId="{B120ADC0-B5D5-472F-A556-D8CB56E20B55}" sibTransId="{CB53F0B0-10F7-4CDB-8B55-C5344CE718E8}"/>
    <dgm:cxn modelId="{B462BD20-C472-4EDB-B70E-554746D0FF4A}" srcId="{A17FF53F-7604-4AD6-8ED8-0D7686BB98B7}" destId="{AB464DE9-F2BE-4A4A-8B09-2AFF61D4F085}" srcOrd="0" destOrd="0" parTransId="{FA360677-495F-4BC6-AFA3-F209B448F254}" sibTransId="{1FD1F1AF-FFB4-4F10-A835-22E35A6A9205}"/>
    <dgm:cxn modelId="{521C4B9C-CE3F-4631-8A1B-32ED0F3E7628}" srcId="{A17FF53F-7604-4AD6-8ED8-0D7686BB98B7}" destId="{6F2B070B-EBF2-4220-B255-1DE0613F6783}" srcOrd="2" destOrd="0" parTransId="{D806F10C-40F4-4FC3-9436-BB535BB21878}" sibTransId="{85DE4909-B210-42C9-90FF-D6BA29255B1F}"/>
    <dgm:cxn modelId="{ED585738-575A-4737-ABEB-FF82FD91D518}" type="presOf" srcId="{D806F10C-40F4-4FC3-9436-BB535BB21878}" destId="{4789E529-DABE-4B5C-A3EB-AFD9FCF4D10D}" srcOrd="0" destOrd="0" presId="urn:microsoft.com/office/officeart/2008/layout/RadialCluster"/>
    <dgm:cxn modelId="{3C40C9D8-764E-4304-BA5E-190773210755}" type="presOf" srcId="{FA360677-495F-4BC6-AFA3-F209B448F254}" destId="{155F1B0B-FED6-4772-98A9-8DCA2F92D10F}" srcOrd="0" destOrd="0" presId="urn:microsoft.com/office/officeart/2008/layout/RadialCluster"/>
    <dgm:cxn modelId="{E1983AD4-9E38-49FC-A6B1-1FAE1DE813B4}" type="presOf" srcId="{AB464DE9-F2BE-4A4A-8B09-2AFF61D4F085}" destId="{9BBE0897-2F7C-400A-8D9D-46B084596AB5}" srcOrd="0" destOrd="0" presId="urn:microsoft.com/office/officeart/2008/layout/RadialCluster"/>
    <dgm:cxn modelId="{5A7E44A2-1C33-4C9F-A469-4A597ED451A4}" srcId="{A17FF53F-7604-4AD6-8ED8-0D7686BB98B7}" destId="{3168D34F-B85A-4264-9D87-B18E43EAAF12}" srcOrd="1" destOrd="0" parTransId="{A27E73C1-D7B1-4A1E-9F92-29CB38A0CDD1}" sibTransId="{CD4B7A8D-2D45-4ACD-86A0-11EA8C5AB236}"/>
    <dgm:cxn modelId="{B00D3E4D-597B-4635-A993-77EC60CF653F}" type="presOf" srcId="{6F2B070B-EBF2-4220-B255-1DE0613F6783}" destId="{80D2C723-FFF1-4EC2-A9C6-01F651C838C1}" srcOrd="0" destOrd="0" presId="urn:microsoft.com/office/officeart/2008/layout/RadialCluster"/>
    <dgm:cxn modelId="{A0521C45-C938-4904-88A9-5DA56C800E67}" type="presOf" srcId="{F9D91F2F-FF25-424E-BDB6-62396C8C8CA7}" destId="{929C0CEF-8668-4DE8-BE4A-28256F616B23}" srcOrd="0" destOrd="0" presId="urn:microsoft.com/office/officeart/2008/layout/RadialCluster"/>
    <dgm:cxn modelId="{F7D07C27-E04E-4A78-A974-19ABB00D0A4E}" type="presOf" srcId="{A27E73C1-D7B1-4A1E-9F92-29CB38A0CDD1}" destId="{C6061114-453A-4E13-AD99-43A9C3EFB9AA}" srcOrd="0" destOrd="0" presId="urn:microsoft.com/office/officeart/2008/layout/RadialCluster"/>
    <dgm:cxn modelId="{E854AC76-B9E3-4B36-8274-4F1759943319}" type="presOf" srcId="{3168D34F-B85A-4264-9D87-B18E43EAAF12}" destId="{1AC7CAFE-A561-4924-B87B-74CFA3FF3720}" srcOrd="0" destOrd="0" presId="urn:microsoft.com/office/officeart/2008/layout/RadialCluster"/>
    <dgm:cxn modelId="{A77B0BE6-6DAD-4B89-8FDD-2F3E017332C9}" type="presParOf" srcId="{929C0CEF-8668-4DE8-BE4A-28256F616B23}" destId="{AA4F8115-2AB5-4007-B197-000FBB2984EC}" srcOrd="0" destOrd="0" presId="urn:microsoft.com/office/officeart/2008/layout/RadialCluster"/>
    <dgm:cxn modelId="{F6BA235F-AE03-46C5-BDC7-01CA4CF9CCE7}" type="presParOf" srcId="{AA4F8115-2AB5-4007-B197-000FBB2984EC}" destId="{C57DABB4-56DB-415F-9FB1-DE638F4AB21D}" srcOrd="0" destOrd="0" presId="urn:microsoft.com/office/officeart/2008/layout/RadialCluster"/>
    <dgm:cxn modelId="{CED0552E-1887-4F13-A7DE-149339FDB94F}" type="presParOf" srcId="{AA4F8115-2AB5-4007-B197-000FBB2984EC}" destId="{155F1B0B-FED6-4772-98A9-8DCA2F92D10F}" srcOrd="1" destOrd="0" presId="urn:microsoft.com/office/officeart/2008/layout/RadialCluster"/>
    <dgm:cxn modelId="{855AB475-7A65-4AB1-BD90-C2F8F49CF324}" type="presParOf" srcId="{AA4F8115-2AB5-4007-B197-000FBB2984EC}" destId="{9BBE0897-2F7C-400A-8D9D-46B084596AB5}" srcOrd="2" destOrd="0" presId="urn:microsoft.com/office/officeart/2008/layout/RadialCluster"/>
    <dgm:cxn modelId="{499FBCDB-A7F5-400A-A18E-A3A55F374446}" type="presParOf" srcId="{AA4F8115-2AB5-4007-B197-000FBB2984EC}" destId="{C6061114-453A-4E13-AD99-43A9C3EFB9AA}" srcOrd="3" destOrd="0" presId="urn:microsoft.com/office/officeart/2008/layout/RadialCluster"/>
    <dgm:cxn modelId="{F37F6F24-624D-45E2-8017-232389EFE960}" type="presParOf" srcId="{AA4F8115-2AB5-4007-B197-000FBB2984EC}" destId="{1AC7CAFE-A561-4924-B87B-74CFA3FF3720}" srcOrd="4" destOrd="0" presId="urn:microsoft.com/office/officeart/2008/layout/RadialCluster"/>
    <dgm:cxn modelId="{6E590FC7-863D-4E6F-9BD7-5ED422E7603B}" type="presParOf" srcId="{AA4F8115-2AB5-4007-B197-000FBB2984EC}" destId="{4789E529-DABE-4B5C-A3EB-AFD9FCF4D10D}" srcOrd="5" destOrd="0" presId="urn:microsoft.com/office/officeart/2008/layout/RadialCluster"/>
    <dgm:cxn modelId="{8B8A46B8-8106-4F95-B280-731F6848942C}" type="presParOf" srcId="{AA4F8115-2AB5-4007-B197-000FBB2984EC}" destId="{80D2C723-FFF1-4EC2-A9C6-01F651C838C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DABB4-56DB-415F-9FB1-DE638F4AB21D}">
      <dsp:nvSpPr>
        <dsp:cNvPr id="0" name=""/>
        <dsp:cNvSpPr/>
      </dsp:nvSpPr>
      <dsp:spPr>
        <a:xfrm>
          <a:off x="2641599" y="2048272"/>
          <a:ext cx="1320800" cy="1320800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 dirty="0"/>
        </a:p>
      </dsp:txBody>
      <dsp:txXfrm>
        <a:off x="2706075" y="2112748"/>
        <a:ext cx="1191848" cy="1191848"/>
      </dsp:txXfrm>
    </dsp:sp>
    <dsp:sp modelId="{155F1B0B-FED6-4772-98A9-8DCA2F92D10F}">
      <dsp:nvSpPr>
        <dsp:cNvPr id="0" name=""/>
        <dsp:cNvSpPr/>
      </dsp:nvSpPr>
      <dsp:spPr>
        <a:xfrm rot="16200000">
          <a:off x="2838756" y="1585028"/>
          <a:ext cx="9264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2648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BE0897-2F7C-400A-8D9D-46B084596AB5}">
      <dsp:nvSpPr>
        <dsp:cNvPr id="0" name=""/>
        <dsp:cNvSpPr/>
      </dsp:nvSpPr>
      <dsp:spPr>
        <a:xfrm>
          <a:off x="2859531" y="236849"/>
          <a:ext cx="884936" cy="8849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지자기</a:t>
          </a:r>
          <a:endParaRPr lang="ko-KR" altLang="en-US" sz="1800" kern="1200" dirty="0"/>
        </a:p>
      </dsp:txBody>
      <dsp:txXfrm>
        <a:off x="2902730" y="280048"/>
        <a:ext cx="798538" cy="798538"/>
      </dsp:txXfrm>
    </dsp:sp>
    <dsp:sp modelId="{C6061114-453A-4E13-AD99-43A9C3EFB9AA}">
      <dsp:nvSpPr>
        <dsp:cNvPr id="0" name=""/>
        <dsp:cNvSpPr/>
      </dsp:nvSpPr>
      <dsp:spPr>
        <a:xfrm rot="1800000">
          <a:off x="3911766" y="3278922"/>
          <a:ext cx="7558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587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C7CAFE-A561-4924-B87B-74CFA3FF3720}">
      <dsp:nvSpPr>
        <dsp:cNvPr id="0" name=""/>
        <dsp:cNvSpPr/>
      </dsp:nvSpPr>
      <dsp:spPr>
        <a:xfrm>
          <a:off x="4617004" y="3280881"/>
          <a:ext cx="884936" cy="8849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 smtClean="0"/>
            <a:t>자이로</a:t>
          </a:r>
          <a:endParaRPr lang="ko-KR" altLang="en-US" sz="1800" kern="1200" dirty="0"/>
        </a:p>
      </dsp:txBody>
      <dsp:txXfrm>
        <a:off x="4660203" y="3324080"/>
        <a:ext cx="798538" cy="798538"/>
      </dsp:txXfrm>
    </dsp:sp>
    <dsp:sp modelId="{4789E529-DABE-4B5C-A3EB-AFD9FCF4D10D}">
      <dsp:nvSpPr>
        <dsp:cNvPr id="0" name=""/>
        <dsp:cNvSpPr/>
      </dsp:nvSpPr>
      <dsp:spPr>
        <a:xfrm rot="9000000">
          <a:off x="1936361" y="3278922"/>
          <a:ext cx="7558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587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2C723-FFF1-4EC2-A9C6-01F651C838C1}">
      <dsp:nvSpPr>
        <dsp:cNvPr id="0" name=""/>
        <dsp:cNvSpPr/>
      </dsp:nvSpPr>
      <dsp:spPr>
        <a:xfrm>
          <a:off x="1102059" y="3280881"/>
          <a:ext cx="884936" cy="8849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가속도</a:t>
          </a:r>
          <a:endParaRPr lang="ko-KR" altLang="en-US" sz="1800" kern="1200" dirty="0"/>
        </a:p>
      </dsp:txBody>
      <dsp:txXfrm>
        <a:off x="1145258" y="3324080"/>
        <a:ext cx="798538" cy="798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124C-2581-401B-9997-FF105A177F6D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3AF0-3913-4506-9B77-4ADEDC116878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E5AEA-8783-4421-A8B7-668365E20CDD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A1EE-C964-45FA-8124-70074B733FC2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BAEE-A8BD-4906-B2A2-1A32241A1914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84EE-9A0F-4E73-B167-44DEE8CB01E2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E903-EF9D-49C0-819C-1609F9C836BD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8069-80D6-4C8E-9646-D5414E6779B8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E32B475-CF09-4E91-8518-660A1CE073E8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all_effect_A.png" TargetMode="External"/><Relationship Id="rId3" Type="http://schemas.openxmlformats.org/officeDocument/2006/relationships/hyperlink" Target="http://www.alloprof.qc.ca/BV/pages/s1397.aspx" TargetMode="External"/><Relationship Id="rId7" Type="http://schemas.openxmlformats.org/officeDocument/2006/relationships/hyperlink" Target="https://myandroidarchive.tistory.com/3" TargetMode="External"/><Relationship Id="rId2" Type="http://schemas.openxmlformats.org/officeDocument/2006/relationships/hyperlink" Target="https://m.blog.naver.com/PostView.nhn?blogId=venusyu&amp;logNo=220548449802&amp;proxyReferer=https://www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5.gif"/><Relationship Id="rId5" Type="http://schemas.openxmlformats.org/officeDocument/2006/relationships/image" Target="../media/image13.jpeg"/><Relationship Id="rId10" Type="http://schemas.openxmlformats.org/officeDocument/2006/relationships/hyperlink" Target="https://ibmhdd.tistory.com/2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://ngdc.noaa.gov/geomag/WMM/image.s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 dirty="0" err="1"/>
              <a:t>드론</a:t>
            </a:r>
            <a:r>
              <a:rPr lang="ko-KR" altLang="en-US" sz="4800" dirty="0"/>
              <a:t> 멘토링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 smtClean="0"/>
              <a:t>20 </a:t>
            </a:r>
            <a:r>
              <a:rPr lang="ko-KR" altLang="en-US" dirty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오 지 만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  일반대학원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IT </a:t>
            </a:r>
            <a:r>
              <a:rPr lang="ko-KR" altLang="en-US" dirty="0"/>
              <a:t>융합 </a:t>
            </a:r>
            <a:r>
              <a:rPr lang="ko-KR" altLang="en-US" dirty="0" err="1"/>
              <a:t>드론</a:t>
            </a:r>
            <a:r>
              <a:rPr lang="ko-KR" altLang="en-US" dirty="0"/>
              <a:t> 멘토링 과정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가속도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ko-KR" altLang="en-US" dirty="0" err="1"/>
              <a:t>드론</a:t>
            </a:r>
            <a:r>
              <a:rPr lang="ko-KR" altLang="en-US" dirty="0"/>
              <a:t> 센서의 종류 및 </a:t>
            </a:r>
            <a:r>
              <a:rPr lang="ko-KR" altLang="en-US" dirty="0" smtClean="0"/>
              <a:t>이해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2960" y="1234440"/>
            <a:ext cx="78566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/>
              <a:t>스마트폰이</a:t>
            </a:r>
            <a:r>
              <a:rPr lang="ko-KR" altLang="en-US" sz="2800" dirty="0" smtClean="0"/>
              <a:t> 기울기를 갖고 움직이지 않는다면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각 </a:t>
            </a:r>
            <a:endParaRPr lang="en-US" altLang="ko-KR" sz="2800" dirty="0" smtClean="0"/>
          </a:p>
          <a:p>
            <a:r>
              <a:rPr lang="ko-KR" altLang="en-US" sz="2800" dirty="0" smtClean="0"/>
              <a:t>축에서 측정된 값의 합은 </a:t>
            </a:r>
            <a:r>
              <a:rPr lang="en-US" altLang="ko-KR" sz="2800" dirty="0" smtClean="0"/>
              <a:t>9.8m/s</a:t>
            </a:r>
            <a:r>
              <a:rPr lang="en-US" altLang="ko-KR" sz="2800" baseline="30000" dirty="0" smtClean="0"/>
              <a:t>2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임을 알 수 있다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07583" y="2559217"/>
                <a:ext cx="4287391" cy="614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/>
                        </a:rPr>
                        <m:t>9.8=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583" y="2559217"/>
                <a:ext cx="4287391" cy="61414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822960" y="3462508"/>
            <a:ext cx="78566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가속도 </a:t>
            </a:r>
            <a:r>
              <a:rPr lang="ko-KR" altLang="en-US" sz="2800" dirty="0" smtClean="0">
                <a:latin typeface="+mj-ea"/>
                <a:ea typeface="+mj-ea"/>
              </a:rPr>
              <a:t>센서의</a:t>
            </a:r>
            <a:r>
              <a:rPr lang="en-US" altLang="ko-KR" sz="2800" dirty="0" smtClean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장단점</a:t>
            </a:r>
            <a:endParaRPr lang="ko-KR" altLang="en-US" sz="2800" dirty="0">
              <a:latin typeface="+mj-ea"/>
              <a:ea typeface="+mj-ea"/>
            </a:endParaRPr>
          </a:p>
          <a:p>
            <a:r>
              <a:rPr lang="ko-KR" altLang="en-US" sz="2800" dirty="0">
                <a:latin typeface="+mj-ea"/>
                <a:ea typeface="+mj-ea"/>
              </a:rPr>
              <a:t>장점 </a:t>
            </a:r>
            <a:r>
              <a:rPr lang="en-US" altLang="ko-KR" sz="2800" dirty="0">
                <a:latin typeface="+mj-ea"/>
                <a:ea typeface="+mj-ea"/>
              </a:rPr>
              <a:t>: </a:t>
            </a:r>
            <a:r>
              <a:rPr lang="ko-KR" altLang="en-US" sz="2800" dirty="0">
                <a:latin typeface="+mj-ea"/>
                <a:ea typeface="+mj-ea"/>
              </a:rPr>
              <a:t>발산하지 않고 현재의 값을 </a:t>
            </a:r>
            <a:r>
              <a:rPr lang="ko-KR" altLang="en-US" sz="2800" dirty="0" smtClean="0">
                <a:latin typeface="+mj-ea"/>
                <a:ea typeface="+mj-ea"/>
              </a:rPr>
              <a:t>반영</a:t>
            </a:r>
            <a:r>
              <a:rPr lang="en-US" altLang="ko-KR" sz="2800" dirty="0" smtClean="0">
                <a:latin typeface="+mj-ea"/>
                <a:ea typeface="+mj-ea"/>
              </a:rPr>
              <a:t>.</a:t>
            </a:r>
            <a:endParaRPr lang="en-US" altLang="ko-KR" sz="2800" dirty="0">
              <a:latin typeface="+mj-ea"/>
              <a:ea typeface="+mj-ea"/>
            </a:endParaRPr>
          </a:p>
          <a:p>
            <a:r>
              <a:rPr lang="ko-KR" altLang="en-US" sz="2800" dirty="0">
                <a:latin typeface="+mj-ea"/>
                <a:ea typeface="+mj-ea"/>
              </a:rPr>
              <a:t>단점 </a:t>
            </a:r>
            <a:r>
              <a:rPr lang="en-US" altLang="ko-KR" sz="2800" dirty="0">
                <a:latin typeface="+mj-ea"/>
                <a:ea typeface="+mj-ea"/>
              </a:rPr>
              <a:t>: </a:t>
            </a:r>
            <a:r>
              <a:rPr lang="ko-KR" altLang="en-US" sz="2800" dirty="0">
                <a:latin typeface="+mj-ea"/>
                <a:ea typeface="+mj-ea"/>
              </a:rPr>
              <a:t>병진운동에 약하며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>
                <a:latin typeface="+mj-ea"/>
                <a:ea typeface="+mj-ea"/>
              </a:rPr>
              <a:t>움직이는 </a:t>
            </a:r>
            <a:r>
              <a:rPr lang="ko-KR" altLang="en-US" sz="2800" dirty="0" smtClean="0">
                <a:latin typeface="+mj-ea"/>
                <a:ea typeface="+mj-ea"/>
              </a:rPr>
              <a:t>물체에서</a:t>
            </a:r>
            <a:endParaRPr lang="en-US" altLang="ko-KR" sz="2800" dirty="0" smtClean="0">
              <a:latin typeface="+mj-ea"/>
              <a:ea typeface="+mj-ea"/>
            </a:endParaRPr>
          </a:p>
          <a:p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en-US" altLang="ko-KR" sz="2800" dirty="0" smtClean="0">
                <a:latin typeface="+mj-ea"/>
                <a:ea typeface="+mj-ea"/>
              </a:rPr>
              <a:t>       </a:t>
            </a:r>
            <a:r>
              <a:rPr lang="ko-KR" altLang="en-US" sz="2800" dirty="0" err="1" smtClean="0">
                <a:latin typeface="+mj-ea"/>
                <a:ea typeface="+mj-ea"/>
              </a:rPr>
              <a:t>측정시</a:t>
            </a:r>
            <a:r>
              <a:rPr lang="ko-KR" altLang="en-US" sz="2800" dirty="0" smtClean="0">
                <a:latin typeface="+mj-ea"/>
                <a:ea typeface="+mj-ea"/>
              </a:rPr>
              <a:t> </a:t>
            </a:r>
            <a:r>
              <a:rPr lang="ko-KR" altLang="en-US" sz="2800" dirty="0">
                <a:latin typeface="+mj-ea"/>
                <a:ea typeface="+mj-ea"/>
              </a:rPr>
              <a:t>오차가 </a:t>
            </a:r>
            <a:r>
              <a:rPr lang="ko-KR" altLang="en-US" sz="2800" dirty="0" smtClean="0">
                <a:latin typeface="+mj-ea"/>
                <a:ea typeface="+mj-ea"/>
              </a:rPr>
              <a:t>발생</a:t>
            </a:r>
            <a:r>
              <a:rPr lang="en-US" altLang="ko-KR" sz="2800" dirty="0" smtClean="0">
                <a:latin typeface="+mj-ea"/>
                <a:ea typeface="+mj-ea"/>
              </a:rPr>
              <a:t>.</a:t>
            </a:r>
            <a:endParaRPr lang="en-US" altLang="ko-KR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495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자이로스코프센서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ko-KR" altLang="en-US" dirty="0" err="1"/>
              <a:t>드론</a:t>
            </a:r>
            <a:r>
              <a:rPr lang="ko-KR" altLang="en-US" dirty="0"/>
              <a:t> 센서의 종류 및 이해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0560" y="1229826"/>
            <a:ext cx="83311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물체가 각 축에 대해 회전하는 각속도를 측정한다</a:t>
            </a:r>
            <a:r>
              <a:rPr lang="en-US" altLang="ko-KR" sz="2800" dirty="0" smtClean="0">
                <a:latin typeface="+mj-ea"/>
                <a:ea typeface="+mj-ea"/>
              </a:rPr>
              <a:t>. </a:t>
            </a:r>
          </a:p>
          <a:p>
            <a:r>
              <a:rPr lang="ko-KR" altLang="en-US" sz="2800" dirty="0" smtClean="0">
                <a:latin typeface="+mj-ea"/>
                <a:ea typeface="+mj-ea"/>
              </a:rPr>
              <a:t>축에 대한 시계 방향의 속도는 양의 값</a:t>
            </a:r>
            <a:endParaRPr lang="en-US" altLang="ko-KR" sz="2800" dirty="0" smtClean="0">
              <a:latin typeface="+mj-ea"/>
              <a:ea typeface="+mj-ea"/>
            </a:endParaRPr>
          </a:p>
          <a:p>
            <a:r>
              <a:rPr lang="ko-KR" altLang="en-US" sz="2800" dirty="0" smtClean="0">
                <a:latin typeface="+mj-ea"/>
                <a:ea typeface="+mj-ea"/>
              </a:rPr>
              <a:t>축에 대한 </a:t>
            </a:r>
            <a:r>
              <a:rPr lang="ko-KR" altLang="en-US" sz="2800" dirty="0" err="1" smtClean="0">
                <a:latin typeface="+mj-ea"/>
                <a:ea typeface="+mj-ea"/>
              </a:rPr>
              <a:t>반시계</a:t>
            </a:r>
            <a:r>
              <a:rPr lang="ko-KR" altLang="en-US" sz="2800" dirty="0" smtClean="0">
                <a:latin typeface="+mj-ea"/>
                <a:ea typeface="+mj-ea"/>
              </a:rPr>
              <a:t> 방향은 </a:t>
            </a:r>
            <a:r>
              <a:rPr lang="ko-KR" altLang="en-US" sz="2800" dirty="0" smtClean="0">
                <a:latin typeface="+mj-ea"/>
              </a:rPr>
              <a:t>속도는 </a:t>
            </a:r>
            <a:r>
              <a:rPr lang="ko-KR" altLang="en-US" sz="2800" dirty="0" smtClean="0">
                <a:latin typeface="+mj-ea"/>
                <a:ea typeface="+mj-ea"/>
              </a:rPr>
              <a:t>음의 값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287919" y="2912183"/>
            <a:ext cx="5158912" cy="3061897"/>
            <a:chOff x="2112327" y="3196590"/>
            <a:chExt cx="3703320" cy="2777490"/>
          </a:xfrm>
        </p:grpSpPr>
        <p:grpSp>
          <p:nvGrpSpPr>
            <p:cNvPr id="20" name="그룹 19"/>
            <p:cNvGrpSpPr/>
            <p:nvPr/>
          </p:nvGrpSpPr>
          <p:grpSpPr>
            <a:xfrm>
              <a:off x="2112327" y="3196590"/>
              <a:ext cx="3703320" cy="2777490"/>
              <a:chOff x="2600007" y="3196590"/>
              <a:chExt cx="3703320" cy="2777490"/>
            </a:xfrm>
          </p:grpSpPr>
          <p:grpSp>
            <p:nvGrpSpPr>
              <p:cNvPr id="50" name="그룹 49"/>
              <p:cNvGrpSpPr/>
              <p:nvPr/>
            </p:nvGrpSpPr>
            <p:grpSpPr>
              <a:xfrm>
                <a:off x="2600007" y="3196590"/>
                <a:ext cx="3703320" cy="2777490"/>
                <a:chOff x="2600007" y="3196590"/>
                <a:chExt cx="3703320" cy="2777490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0007" y="3196590"/>
                  <a:ext cx="3703320" cy="2777490"/>
                </a:xfrm>
                <a:prstGeom prst="rect">
                  <a:avLst/>
                </a:prstGeom>
              </p:spPr>
            </p:pic>
            <p:cxnSp>
              <p:nvCxnSpPr>
                <p:cNvPr id="16" name="직선 화살표 연결선 15"/>
                <p:cNvCxnSpPr/>
                <p:nvPr/>
              </p:nvCxnSpPr>
              <p:spPr>
                <a:xfrm flipV="1">
                  <a:off x="4457700" y="3627120"/>
                  <a:ext cx="0" cy="958215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>
                  <a:endCxn id="7" idx="2"/>
                </p:cNvCxnSpPr>
                <p:nvPr/>
              </p:nvCxnSpPr>
              <p:spPr>
                <a:xfrm>
                  <a:off x="4451667" y="5131435"/>
                  <a:ext cx="0" cy="84264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/>
                <p:cNvCxnSpPr/>
                <p:nvPr/>
              </p:nvCxnSpPr>
              <p:spPr>
                <a:xfrm flipH="1" flipV="1">
                  <a:off x="2673350" y="3994151"/>
                  <a:ext cx="679450" cy="222249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5613400" y="4953000"/>
                  <a:ext cx="565150" cy="178435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/>
                <p:cNvCxnSpPr/>
                <p:nvPr/>
              </p:nvCxnSpPr>
              <p:spPr>
                <a:xfrm flipV="1">
                  <a:off x="4556125" y="3196590"/>
                  <a:ext cx="238125" cy="988060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>
                <a:xfrm flipH="1">
                  <a:off x="4146550" y="5099685"/>
                  <a:ext cx="200025" cy="874395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/>
              <p:cNvSpPr txBox="1"/>
              <p:nvPr/>
            </p:nvSpPr>
            <p:spPr>
              <a:xfrm>
                <a:off x="4808552" y="3257788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B0F0"/>
                    </a:solidFill>
                  </a:rPr>
                  <a:t>X</a:t>
                </a:r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157662" y="3500874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accent2"/>
                    </a:solidFill>
                  </a:rPr>
                  <a:t>Z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713024" y="4086185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50"/>
                    </a:solidFill>
                  </a:rPr>
                  <a:t>Y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1" name="아래로 구부러진 화살표 20"/>
            <p:cNvSpPr/>
            <p:nvPr/>
          </p:nvSpPr>
          <p:spPr>
            <a:xfrm rot="9261682">
              <a:off x="3794876" y="4520426"/>
              <a:ext cx="319104" cy="129818"/>
            </a:xfrm>
            <a:prstGeom prst="curvedDown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아래로 구부러진 화살표 27"/>
            <p:cNvSpPr/>
            <p:nvPr/>
          </p:nvSpPr>
          <p:spPr>
            <a:xfrm rot="9261682">
              <a:off x="4065582" y="3435966"/>
              <a:ext cx="319104" cy="129818"/>
            </a:xfrm>
            <a:prstGeom prst="curvedDownArrow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아래로 구부러진 화살표 28"/>
            <p:cNvSpPr/>
            <p:nvPr/>
          </p:nvSpPr>
          <p:spPr>
            <a:xfrm rot="9734771">
              <a:off x="2476807" y="4117715"/>
              <a:ext cx="319104" cy="129818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17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자이로스코프센서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ko-KR" altLang="en-US" dirty="0" err="1"/>
              <a:t>드론</a:t>
            </a:r>
            <a:r>
              <a:rPr lang="ko-KR" altLang="en-US" dirty="0"/>
              <a:t> 센서의 종류 및 이해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76" y="1229826"/>
            <a:ext cx="88633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/>
              <a:t>자이로센서값을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이용한 </a:t>
            </a:r>
            <a:r>
              <a:rPr lang="ko-KR" altLang="en-US" sz="2800" dirty="0" smtClean="0"/>
              <a:t>회전각</a:t>
            </a:r>
            <a:endParaRPr lang="en-US" altLang="ko-KR" sz="2800" dirty="0"/>
          </a:p>
          <a:p>
            <a:r>
              <a:rPr lang="ko-KR" altLang="en-US" sz="2800" dirty="0"/>
              <a:t>속력 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=  </a:t>
            </a:r>
            <a:r>
              <a:rPr lang="ko-KR" altLang="en-US" sz="2800" dirty="0"/>
              <a:t>거리 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/ </a:t>
            </a:r>
            <a:r>
              <a:rPr lang="ko-KR" altLang="en-US" sz="2800" dirty="0" smtClean="0"/>
              <a:t>시간    </a:t>
            </a:r>
            <a:r>
              <a:rPr lang="en-US" altLang="ko-KR" sz="2800" dirty="0"/>
              <a:t>-&gt;  </a:t>
            </a:r>
            <a:r>
              <a:rPr lang="ko-KR" altLang="en-US" sz="2800" dirty="0"/>
              <a:t>각속도 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=  </a:t>
            </a:r>
            <a:r>
              <a:rPr lang="ko-KR" altLang="en-US" sz="2800" dirty="0" smtClean="0"/>
              <a:t>회전한 </a:t>
            </a:r>
            <a:r>
              <a:rPr lang="ko-KR" altLang="en-US" sz="2800" dirty="0"/>
              <a:t>각도 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/ </a:t>
            </a:r>
            <a:r>
              <a:rPr lang="ko-KR" altLang="en-US" sz="2800" dirty="0" smtClean="0"/>
              <a:t>시간</a:t>
            </a:r>
            <a:endParaRPr lang="en-US" altLang="ko-KR" sz="2800" dirty="0"/>
          </a:p>
          <a:p>
            <a:r>
              <a:rPr lang="ko-KR" altLang="en-US" sz="2800" dirty="0" smtClean="0"/>
              <a:t>속력 </a:t>
            </a:r>
            <a:r>
              <a:rPr lang="en-US" altLang="ko-KR" sz="2800" dirty="0" smtClean="0">
                <a:latin typeface="맑은 고딕"/>
              </a:rPr>
              <a:t>Ⅹ </a:t>
            </a:r>
            <a:r>
              <a:rPr lang="ko-KR" altLang="en-US" sz="2800" dirty="0" smtClean="0">
                <a:latin typeface="맑은 고딕"/>
              </a:rPr>
              <a:t>시간 </a:t>
            </a:r>
            <a:r>
              <a:rPr lang="en-US" altLang="ko-KR" sz="2800" dirty="0" smtClean="0">
                <a:latin typeface="맑은 고딕"/>
              </a:rPr>
              <a:t>= </a:t>
            </a:r>
            <a:r>
              <a:rPr lang="ko-KR" altLang="en-US" sz="2800" dirty="0" smtClean="0">
                <a:latin typeface="맑은 고딕"/>
              </a:rPr>
              <a:t>거리 </a:t>
            </a:r>
            <a:r>
              <a:rPr lang="en-US" altLang="ko-KR" sz="2800" dirty="0">
                <a:latin typeface="맑은 고딕"/>
              </a:rPr>
              <a:t>-&gt; </a:t>
            </a:r>
            <a:r>
              <a:rPr lang="ko-KR" altLang="en-US" sz="2800" dirty="0" smtClean="0">
                <a:latin typeface="맑은 고딕"/>
              </a:rPr>
              <a:t>각속도 </a:t>
            </a:r>
            <a:r>
              <a:rPr lang="en-US" altLang="ko-KR" sz="2800" dirty="0" smtClean="0">
                <a:latin typeface="맑은 고딕"/>
              </a:rPr>
              <a:t>Ⅹ </a:t>
            </a:r>
            <a:r>
              <a:rPr lang="ko-KR" altLang="en-US" sz="2800" dirty="0" smtClean="0">
                <a:latin typeface="맑은 고딕"/>
              </a:rPr>
              <a:t>시간 </a:t>
            </a:r>
            <a:r>
              <a:rPr lang="en-US" altLang="ko-KR" sz="2800" dirty="0" smtClean="0">
                <a:latin typeface="맑은 고딕"/>
              </a:rPr>
              <a:t>= </a:t>
            </a:r>
            <a:r>
              <a:rPr lang="ko-KR" altLang="en-US" sz="2800" dirty="0" smtClean="0">
                <a:latin typeface="맑은 고딕"/>
              </a:rPr>
              <a:t>회전한 </a:t>
            </a:r>
            <a:r>
              <a:rPr lang="ko-KR" altLang="en-US" sz="2800" dirty="0">
                <a:latin typeface="맑은 고딕"/>
              </a:rPr>
              <a:t>각도</a:t>
            </a:r>
            <a:endParaRPr lang="en-US" altLang="ko-KR" sz="2800" dirty="0">
              <a:latin typeface="맑은 고딕"/>
            </a:endParaRPr>
          </a:p>
          <a:p>
            <a:r>
              <a:rPr lang="ko-KR" altLang="en-US" sz="2800" dirty="0"/>
              <a:t>단위 </a:t>
            </a:r>
            <a:r>
              <a:rPr lang="ko-KR" altLang="en-US" sz="2800" dirty="0" smtClean="0"/>
              <a:t>시간 동안 </a:t>
            </a:r>
            <a:r>
              <a:rPr lang="ko-KR" altLang="en-US" sz="2800" dirty="0"/>
              <a:t>측정되는 각속도를 이용하여 </a:t>
            </a:r>
            <a:r>
              <a:rPr lang="ko-KR" altLang="en-US" sz="2800" dirty="0" smtClean="0"/>
              <a:t>회전한 </a:t>
            </a:r>
            <a:endParaRPr lang="en-US" altLang="ko-KR" sz="2800" dirty="0" smtClean="0"/>
          </a:p>
          <a:p>
            <a:r>
              <a:rPr lang="ko-KR" altLang="en-US" sz="2800" dirty="0" smtClean="0"/>
              <a:t>각도를 </a:t>
            </a:r>
            <a:r>
              <a:rPr lang="ko-KR" altLang="en-US" sz="2800" dirty="0"/>
              <a:t>누적하여 더하게 되면 </a:t>
            </a:r>
            <a:r>
              <a:rPr lang="en-US" altLang="ko-KR" sz="2800" dirty="0"/>
              <a:t>(</a:t>
            </a:r>
            <a:r>
              <a:rPr lang="ko-KR" altLang="en-US" sz="2800" dirty="0"/>
              <a:t>적분</a:t>
            </a:r>
            <a:r>
              <a:rPr lang="en-US" altLang="ko-KR" sz="2800" dirty="0"/>
              <a:t>) </a:t>
            </a:r>
            <a:r>
              <a:rPr lang="ko-KR" altLang="en-US" sz="2800" dirty="0"/>
              <a:t>회전한 </a:t>
            </a:r>
            <a:r>
              <a:rPr lang="ko-KR" altLang="en-US" sz="2800" dirty="0" smtClean="0"/>
              <a:t>각도를 </a:t>
            </a:r>
            <a:endParaRPr lang="en-US" altLang="ko-KR" sz="2800" dirty="0" smtClean="0"/>
          </a:p>
          <a:p>
            <a:r>
              <a:rPr lang="ko-KR" altLang="en-US" sz="2800" dirty="0" smtClean="0"/>
              <a:t>구할 </a:t>
            </a:r>
            <a:r>
              <a:rPr lang="ko-KR" altLang="en-US" sz="2800" dirty="0"/>
              <a:t>수 있게 된다</a:t>
            </a:r>
            <a:r>
              <a:rPr lang="en-US" altLang="ko-KR" sz="2800" dirty="0" smtClean="0"/>
              <a:t>.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334" y="4180344"/>
            <a:ext cx="55851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/>
              <a:t>자이로</a:t>
            </a:r>
            <a:r>
              <a:rPr lang="ko-KR" altLang="en-US" sz="2800" dirty="0" smtClean="0"/>
              <a:t> 센서의 장단점</a:t>
            </a:r>
            <a:endParaRPr lang="ko-KR" altLang="en-US" sz="2800" dirty="0"/>
          </a:p>
          <a:p>
            <a:r>
              <a:rPr lang="ko-KR" altLang="en-US" sz="2800" dirty="0"/>
              <a:t>장점 </a:t>
            </a:r>
            <a:r>
              <a:rPr lang="en-US" altLang="ko-KR" sz="2800" dirty="0"/>
              <a:t>: </a:t>
            </a:r>
            <a:r>
              <a:rPr lang="ko-KR" altLang="en-US" sz="2800" dirty="0"/>
              <a:t>각도 출력이 </a:t>
            </a:r>
            <a:r>
              <a:rPr lang="ko-KR" altLang="en-US" sz="2800" dirty="0" smtClean="0"/>
              <a:t>안정적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r>
              <a:rPr lang="ko-KR" altLang="en-US" sz="2800" dirty="0"/>
              <a:t>단점 </a:t>
            </a:r>
            <a:r>
              <a:rPr lang="en-US" altLang="ko-KR" sz="2800" dirty="0"/>
              <a:t>: </a:t>
            </a:r>
            <a:r>
              <a:rPr lang="ko-KR" altLang="en-US" sz="2800" dirty="0"/>
              <a:t>적분 오차</a:t>
            </a:r>
            <a:r>
              <a:rPr lang="en-US" altLang="ko-KR" sz="2800" dirty="0"/>
              <a:t>(</a:t>
            </a:r>
            <a:r>
              <a:rPr lang="ko-KR" altLang="en-US" sz="2800" dirty="0" err="1"/>
              <a:t>드리프트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의 발생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12696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참고 문헌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ko-KR" altLang="en-US" dirty="0" err="1"/>
              <a:t>드론</a:t>
            </a:r>
            <a:r>
              <a:rPr lang="ko-KR" altLang="en-US" dirty="0"/>
              <a:t> 센서의 종류 및 이해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0A1BFE0-1FA4-47FD-BDAC-E53B02F1A33D}"/>
              </a:ext>
            </a:extLst>
          </p:cNvPr>
          <p:cNvSpPr/>
          <p:nvPr/>
        </p:nvSpPr>
        <p:spPr>
          <a:xfrm>
            <a:off x="2909983" y="5092596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https://m.blog.naver.com/PostView.nhn?blogId=venusyu&amp;logNo=220548449802&amp;proxyReferer=https%3A%2F%2Fwww.google.com%2F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9057B2E5-1976-4E8A-85C8-BED0D52EFEAA}"/>
              </a:ext>
            </a:extLst>
          </p:cNvPr>
          <p:cNvSpPr/>
          <p:nvPr/>
        </p:nvSpPr>
        <p:spPr>
          <a:xfrm>
            <a:off x="2909983" y="161549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http://www.alloprof.qc.ca/BV/pages/s1397.aspx</a:t>
            </a:r>
            <a:endParaRPr lang="en-US" altLang="ko-KR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27" y="1226730"/>
            <a:ext cx="1062504" cy="758100"/>
          </a:xfrm>
          <a:prstGeom prst="rect">
            <a:avLst/>
          </a:prstGeom>
        </p:spPr>
      </p:pic>
      <p:pic>
        <p:nvPicPr>
          <p:cNvPr id="1026" name="Picture 2" descr="https://mblogthumb-phinf.pstatic.net/20151117_37/venusyu_1447719370227mN3qv_JPEG/%25EA%25B7%25B8%25EB%25A6%25BC1.png?type=w8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7" y="5174073"/>
            <a:ext cx="1462277" cy="9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40" y="2925578"/>
            <a:ext cx="1647532" cy="11501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09983" y="335334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7"/>
              </a:rPr>
              <a:t>https://myandroidarchive.tistory.com/3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909983" y="2321841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8"/>
              </a:rPr>
              <a:t>https://commons.wikimedia.org/wiki/File:Hall_effect_A.png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29" y="2295578"/>
            <a:ext cx="977499" cy="78758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7131B3B-6180-45C0-8190-E92D5AAFD3B5}"/>
              </a:ext>
            </a:extLst>
          </p:cNvPr>
          <p:cNvSpPr/>
          <p:nvPr/>
        </p:nvSpPr>
        <p:spPr>
          <a:xfrm>
            <a:off x="2909983" y="4360610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10"/>
              </a:rPr>
              <a:t>https://ibmhdd.tistory.com/2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05" y="4243837"/>
            <a:ext cx="1106000" cy="9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0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362A-C60D-48BE-8483-CF86711A3ADC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ko-KR" altLang="en-US" dirty="0" err="1"/>
              <a:t>드론</a:t>
            </a:r>
            <a:r>
              <a:rPr lang="ko-KR" altLang="en-US" dirty="0"/>
              <a:t> 모터의 종류 및 이해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110BF3-7C41-4D3A-BA3D-C046D164158D}"/>
              </a:ext>
            </a:extLst>
          </p:cNvPr>
          <p:cNvSpPr/>
          <p:nvPr/>
        </p:nvSpPr>
        <p:spPr>
          <a:xfrm>
            <a:off x="664005" y="902528"/>
            <a:ext cx="85779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err="1" smtClean="0"/>
              <a:t>드론</a:t>
            </a:r>
            <a:r>
              <a:rPr lang="ko-KR" altLang="en-US" sz="6000" dirty="0" smtClean="0"/>
              <a:t> </a:t>
            </a:r>
            <a:r>
              <a:rPr lang="ko-KR" altLang="en-US" sz="6000" dirty="0"/>
              <a:t>센서의 종류 및 </a:t>
            </a:r>
            <a:r>
              <a:rPr lang="ko-KR" altLang="en-US" sz="6000" dirty="0" smtClean="0"/>
              <a:t>이해</a:t>
            </a:r>
            <a:endParaRPr lang="ko-KR" altLang="en-US" sz="6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F76165D-14BF-4FE6-8798-A31BCD8509D1}"/>
              </a:ext>
            </a:extLst>
          </p:cNvPr>
          <p:cNvSpPr/>
          <p:nvPr/>
        </p:nvSpPr>
        <p:spPr>
          <a:xfrm>
            <a:off x="922963" y="2195386"/>
            <a:ext cx="80600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 err="1" smtClean="0"/>
              <a:t>드론의</a:t>
            </a:r>
            <a:r>
              <a:rPr lang="ko-KR" altLang="en-US" sz="3200" dirty="0" smtClean="0"/>
              <a:t> 기본 센서의 종류 </a:t>
            </a:r>
            <a:endParaRPr lang="en-US" altLang="ko-KR" sz="3200" dirty="0" smtClean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3200" dirty="0" smtClean="0"/>
              <a:t>각 센서의 특징</a:t>
            </a:r>
            <a:endParaRPr lang="en-US" altLang="ko-KR" sz="32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 smtClean="0"/>
              <a:t>참고 문헌</a:t>
            </a:r>
            <a:endParaRPr lang="en-US" altLang="ko-KR" sz="3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103080D-34AB-48C3-8808-AC1A2EF2A498}"/>
              </a:ext>
            </a:extLst>
          </p:cNvPr>
          <p:cNvCxnSpPr>
            <a:cxnSpLocks/>
          </p:cNvCxnSpPr>
          <p:nvPr/>
        </p:nvCxnSpPr>
        <p:spPr>
          <a:xfrm>
            <a:off x="664005" y="2021747"/>
            <a:ext cx="843805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349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401350557"/>
              </p:ext>
            </p:extLst>
          </p:nvPr>
        </p:nvGraphicFramePr>
        <p:xfrm>
          <a:off x="1651000" y="1227666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770722-D3C4-4EA1-BFF9-8B29463B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cap="all" dirty="0" err="1" smtClean="0"/>
              <a:t>드론</a:t>
            </a:r>
            <a:r>
              <a:rPr lang="ko-KR" altLang="en-US" cap="all" dirty="0" err="1"/>
              <a:t>의</a:t>
            </a:r>
            <a:r>
              <a:rPr lang="ko-KR" altLang="en-US" cap="all" dirty="0" smtClean="0"/>
              <a:t> 기본 센서의 </a:t>
            </a:r>
            <a:r>
              <a:rPr lang="ko-KR" altLang="en-US" cap="all" dirty="0" smtClean="0"/>
              <a:t>종류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381F15-9851-4374-BA0B-B2DD1C1B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8EEFC5B-B3B8-4020-8291-1B9251EB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드론</a:t>
            </a:r>
            <a:r>
              <a:rPr lang="ko-KR" altLang="en-US" dirty="0"/>
              <a:t> 센서의 종류 및 </a:t>
            </a:r>
            <a:r>
              <a:rPr lang="ko-KR" altLang="en-US" dirty="0" smtClean="0"/>
              <a:t>이해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BF18C79-0ADC-4245-BA4D-ABD3BBF5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6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cap="all" dirty="0" smtClean="0"/>
              <a:t>지자기센서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0"/>
            <a:ext cx="8543924" cy="14208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 smtClean="0"/>
              <a:t>지구</a:t>
            </a:r>
            <a:r>
              <a:rPr lang="en-US" altLang="ko-KR" dirty="0"/>
              <a:t>(</a:t>
            </a:r>
            <a:r>
              <a:rPr lang="ko-KR" altLang="en-US" dirty="0"/>
              <a:t>地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smtClean="0"/>
              <a:t>磁氣를 측정하는 센서로 </a:t>
            </a:r>
            <a:r>
              <a:rPr lang="ko-KR" altLang="en-US" dirty="0" err="1" smtClean="0"/>
              <a:t>地磁械라고도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지구 </a:t>
            </a:r>
            <a:r>
              <a:rPr lang="ko-KR" altLang="en-US" dirty="0"/>
              <a:t>자기장의 방향과 세기를 정확히 알 수 있게 해 주는 일종의 </a:t>
            </a:r>
            <a:r>
              <a:rPr lang="ko-KR" altLang="en-US" dirty="0" smtClean="0"/>
              <a:t>전자 나침반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ko-KR" altLang="en-US" dirty="0" err="1"/>
              <a:t>드론</a:t>
            </a:r>
            <a:r>
              <a:rPr lang="ko-KR" altLang="en-US" dirty="0"/>
              <a:t> 센서의 종류 및 이해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9" y="2849043"/>
            <a:ext cx="3114896" cy="2222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20865" y="2850232"/>
            <a:ext cx="53335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 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송전탑이나 스피커 등 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자기장을</a:t>
            </a:r>
            <a:endParaRPr lang="en-US" altLang="ko-KR" sz="28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발생시키는 구조물에 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의한 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간섭</a:t>
            </a:r>
            <a:endParaRPr lang="en-US" altLang="ko-KR" sz="28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이 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있을 수 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있어 </a:t>
            </a:r>
            <a:r>
              <a:rPr lang="ko-KR" altLang="en-US" sz="2800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드론을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띄울 </a:t>
            </a:r>
            <a:endParaRPr lang="en-US" altLang="ko-KR" sz="28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때마다 </a:t>
            </a:r>
            <a:r>
              <a:rPr lang="en-US" altLang="ko-KR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Compass Calibration</a:t>
            </a:r>
          </a:p>
          <a:p>
            <a:r>
              <a:rPr lang="ko-KR" altLang="en-US" sz="2800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으로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자기보정 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절차를 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해주어야 </a:t>
            </a:r>
            <a:endParaRPr lang="en-US" altLang="ko-KR" sz="28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한다</a:t>
            </a:r>
            <a:r>
              <a:rPr lang="en-US" altLang="ko-KR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45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cap="all" dirty="0" smtClean="0"/>
              <a:t>지자기센서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ko-KR" altLang="en-US" dirty="0" err="1"/>
              <a:t>드론</a:t>
            </a:r>
            <a:r>
              <a:rPr lang="ko-KR" altLang="en-US" dirty="0"/>
              <a:t> 센서의 종류 및 이해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5371" y="172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27" y="2665577"/>
            <a:ext cx="4618045" cy="34635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739" y="1484230"/>
            <a:ext cx="8654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홀 </a:t>
            </a:r>
            <a:r>
              <a:rPr lang="ko-KR" altLang="en-US" sz="2800" dirty="0" err="1" smtClean="0"/>
              <a:t>이펙트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(Hall Effect), </a:t>
            </a:r>
          </a:p>
          <a:p>
            <a:r>
              <a:rPr lang="ko-KR" altLang="en-US" sz="2800" dirty="0" smtClean="0"/>
              <a:t>자기저항효과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Magnetoresistive</a:t>
            </a:r>
            <a:r>
              <a:rPr lang="en-US" altLang="ko-KR" sz="2800" dirty="0" smtClean="0"/>
              <a:t> Effect)</a:t>
            </a:r>
            <a:r>
              <a:rPr lang="ko-KR" altLang="en-US" sz="2800" dirty="0" smtClean="0"/>
              <a:t>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이용하여 제작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560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cap="all" dirty="0" smtClean="0"/>
              <a:t>지자기센서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ko-KR" altLang="en-US" dirty="0" err="1"/>
              <a:t>드론</a:t>
            </a:r>
            <a:r>
              <a:rPr lang="ko-KR" altLang="en-US" dirty="0"/>
              <a:t> 센서의 종류 및 이해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70" y="1180604"/>
            <a:ext cx="3478439" cy="2428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5371" y="172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38" y="3447434"/>
            <a:ext cx="3543300" cy="31146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84432" y="2319200"/>
            <a:ext cx="33036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Azimuth :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자북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기준의 각도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방위각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r>
              <a:rPr lang="ko-KR" altLang="en-US" dirty="0" err="1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자북에다가</a:t>
            </a:r>
            <a:r>
              <a:rPr lang="ko-KR" altLang="en-US" dirty="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Declination </a:t>
            </a:r>
            <a:r>
              <a:rPr lang="ko-KR" altLang="en-US" dirty="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값을 적용해주면 </a:t>
            </a:r>
            <a:r>
              <a:rPr lang="ko-KR" altLang="en-US" dirty="0" err="1" smtClean="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진북</a:t>
            </a:r>
            <a:r>
              <a:rPr lang="en-US" altLang="ko-KR" dirty="0" smtClean="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solidFill>
                <a:srgbClr val="66666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Declination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은 시간이 지날수록 바뀜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/>
              <a:t>NOAA </a:t>
            </a:r>
            <a:r>
              <a:rPr lang="en-US" altLang="ko-KR" dirty="0">
                <a:hlinkClick r:id="rId4"/>
              </a:rPr>
              <a:t>http://ngdc.noaa.gov/geomag/WMM/image.shtml</a:t>
            </a:r>
            <a:endParaRPr lang="ko-KR" altLang="en-US" dirty="0"/>
          </a:p>
          <a:p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지구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자기장은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25 ~ 65 </a:t>
            </a:r>
            <a:r>
              <a:rPr lang="en-US" altLang="ko-KR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uT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X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값이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0</a:t>
            </a:r>
          </a:p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y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값이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25~60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일때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북쪽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2222090"/>
            <a:ext cx="2080270" cy="36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가속도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ko-KR" altLang="en-US" dirty="0" err="1"/>
              <a:t>드론</a:t>
            </a:r>
            <a:r>
              <a:rPr lang="ko-KR" altLang="en-US" dirty="0"/>
              <a:t> 센서의 종류 및 </a:t>
            </a:r>
            <a:r>
              <a:rPr lang="ko-KR" altLang="en-US" dirty="0" smtClean="0"/>
              <a:t>이해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3440" y="1234440"/>
            <a:ext cx="84241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가속도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센서는 </a:t>
            </a:r>
            <a:r>
              <a:rPr lang="en-US" altLang="ko-KR" sz="2800" dirty="0" smtClean="0"/>
              <a:t>Accelerometer</a:t>
            </a:r>
            <a:r>
              <a:rPr lang="ko-KR" altLang="en-US" sz="2800" dirty="0" smtClean="0"/>
              <a:t>로 가속도를 측정하는 </a:t>
            </a:r>
            <a:endParaRPr lang="en-US" altLang="ko-KR" sz="2800" dirty="0" smtClean="0"/>
          </a:p>
          <a:p>
            <a:r>
              <a:rPr lang="ko-KR" altLang="en-US" sz="2800" dirty="0" smtClean="0"/>
              <a:t>센서이다</a:t>
            </a:r>
            <a:r>
              <a:rPr lang="en-US" altLang="ko-KR" sz="2800" dirty="0" smtClean="0"/>
              <a:t>.</a:t>
            </a:r>
          </a:p>
          <a:p>
            <a:r>
              <a:rPr lang="en-US" altLang="ko-KR" sz="2800" dirty="0" smtClean="0"/>
              <a:t>3</a:t>
            </a:r>
            <a:r>
              <a:rPr lang="ko-KR" altLang="en-US" sz="2800" dirty="0" smtClean="0"/>
              <a:t>축 가속도 센서라 함은 센서가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차원에서 움직일 때</a:t>
            </a:r>
            <a:endParaRPr lang="en-US" altLang="ko-KR" sz="2800" dirty="0" smtClean="0"/>
          </a:p>
          <a:p>
            <a:r>
              <a:rPr lang="en-US" altLang="ko-KR" sz="2800" dirty="0" smtClean="0"/>
              <a:t>x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, y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, z</a:t>
            </a:r>
            <a:r>
              <a:rPr lang="ko-KR" altLang="en-US" sz="2800" dirty="0" smtClean="0"/>
              <a:t>축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방향의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가속도를 측정할 수 있다는 의미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16" name="Picture 2" descr="https://mblogthumb-phinf.pstatic.net/20151117_37/venusyu_1447719370227mN3qv_JPEG/%25EA%25B7%25B8%25EB%25A6%25BC1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88" y="3608805"/>
            <a:ext cx="3242732" cy="21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58640" y="3050322"/>
            <a:ext cx="51206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단말기</a:t>
            </a:r>
            <a:endParaRPr lang="en-US" altLang="ko-KR" sz="2800" dirty="0" smtClean="0"/>
          </a:p>
          <a:p>
            <a:r>
              <a:rPr lang="en-US" altLang="ko-KR" sz="2800" dirty="0" smtClean="0"/>
              <a:t>X</a:t>
            </a:r>
            <a:r>
              <a:rPr lang="ko-KR" altLang="en-US" sz="2800" dirty="0" smtClean="0"/>
              <a:t>축 </a:t>
            </a:r>
            <a:r>
              <a:rPr lang="en-US" altLang="ko-KR" sz="2800" dirty="0" smtClean="0"/>
              <a:t>:</a:t>
            </a:r>
            <a:r>
              <a:rPr lang="ko-KR" altLang="en-US" sz="2800" dirty="0" smtClean="0"/>
              <a:t> 가로방향</a:t>
            </a:r>
            <a:endParaRPr lang="en-US" altLang="ko-KR" sz="2800" dirty="0" smtClean="0"/>
          </a:p>
          <a:p>
            <a:r>
              <a:rPr lang="en-US" altLang="ko-KR" sz="2800" dirty="0"/>
              <a:t> </a:t>
            </a:r>
            <a:r>
              <a:rPr lang="en-US" altLang="ko-KR" sz="2800" dirty="0" smtClean="0"/>
              <a:t>        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왼쪽 </a:t>
            </a:r>
            <a:r>
              <a:rPr lang="en-US" altLang="ko-KR" sz="2800" dirty="0" smtClean="0"/>
              <a:t>-  / </a:t>
            </a:r>
            <a:r>
              <a:rPr lang="ko-KR" altLang="en-US" sz="2800" dirty="0" smtClean="0"/>
              <a:t>오른쪽 </a:t>
            </a:r>
            <a:r>
              <a:rPr lang="en-US" altLang="ko-KR" sz="2800" dirty="0" smtClean="0"/>
              <a:t>+)</a:t>
            </a:r>
          </a:p>
          <a:p>
            <a:r>
              <a:rPr lang="en-US" altLang="ko-KR" sz="2800" dirty="0" smtClean="0"/>
              <a:t>Y</a:t>
            </a:r>
            <a:r>
              <a:rPr lang="ko-KR" altLang="en-US" sz="2800" dirty="0" smtClean="0"/>
              <a:t>축 </a:t>
            </a:r>
            <a:r>
              <a:rPr lang="en-US" altLang="ko-KR" sz="2800" dirty="0" smtClean="0"/>
              <a:t>:</a:t>
            </a:r>
            <a:r>
              <a:rPr lang="ko-KR" altLang="en-US" sz="2800" dirty="0" smtClean="0"/>
              <a:t> 세로방향</a:t>
            </a:r>
            <a:endParaRPr lang="en-US" altLang="ko-KR" sz="2800" dirty="0" smtClean="0"/>
          </a:p>
          <a:p>
            <a:r>
              <a:rPr lang="en-US" altLang="ko-KR" sz="2800" dirty="0"/>
              <a:t> </a:t>
            </a:r>
            <a:r>
              <a:rPr lang="en-US" altLang="ko-KR" sz="2800" dirty="0" smtClean="0"/>
              <a:t>        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아래 </a:t>
            </a:r>
            <a:r>
              <a:rPr lang="en-US" altLang="ko-KR" sz="2800" dirty="0" smtClean="0"/>
              <a:t>- / </a:t>
            </a:r>
            <a:r>
              <a:rPr lang="ko-KR" altLang="en-US" sz="2800" dirty="0" smtClean="0"/>
              <a:t>위 </a:t>
            </a:r>
            <a:r>
              <a:rPr lang="en-US" altLang="ko-KR" sz="2800" dirty="0" smtClean="0"/>
              <a:t>+)</a:t>
            </a:r>
          </a:p>
          <a:p>
            <a:r>
              <a:rPr lang="en-US" altLang="ko-KR" sz="2800" dirty="0" smtClean="0"/>
              <a:t>Z</a:t>
            </a:r>
            <a:r>
              <a:rPr lang="ko-KR" altLang="en-US" sz="2800" dirty="0" smtClean="0"/>
              <a:t>축 </a:t>
            </a:r>
            <a:r>
              <a:rPr lang="en-US" altLang="ko-KR" sz="2800" dirty="0" smtClean="0"/>
              <a:t>: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Display</a:t>
            </a:r>
            <a:r>
              <a:rPr lang="ko-KR" altLang="en-US" sz="2800" dirty="0" smtClean="0"/>
              <a:t>를 뚫고 나오는 방향</a:t>
            </a:r>
            <a:endParaRPr lang="en-US" altLang="ko-KR" sz="2800" dirty="0" smtClean="0"/>
          </a:p>
          <a:p>
            <a:r>
              <a:rPr lang="en-US" altLang="ko-KR" sz="2800" dirty="0"/>
              <a:t> </a:t>
            </a:r>
            <a:r>
              <a:rPr lang="en-US" altLang="ko-KR" sz="2800" dirty="0" smtClean="0"/>
              <a:t>        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뒤 </a:t>
            </a:r>
            <a:r>
              <a:rPr lang="en-US" altLang="ko-KR" sz="2800" dirty="0" smtClean="0"/>
              <a:t>- / </a:t>
            </a:r>
            <a:r>
              <a:rPr lang="ko-KR" altLang="en-US" sz="2800" dirty="0" smtClean="0"/>
              <a:t>앞 </a:t>
            </a:r>
            <a:r>
              <a:rPr lang="en-US" altLang="ko-KR" sz="2800" dirty="0" smtClean="0"/>
              <a:t>+)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558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가속도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ko-KR" altLang="en-US" dirty="0" err="1"/>
              <a:t>드론</a:t>
            </a:r>
            <a:r>
              <a:rPr lang="ko-KR" altLang="en-US" dirty="0"/>
              <a:t> 센서의 종류 및 </a:t>
            </a:r>
            <a:r>
              <a:rPr lang="ko-KR" altLang="en-US" dirty="0" smtClean="0"/>
              <a:t>이해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8640" y="1234440"/>
            <a:ext cx="90156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가속도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센서는 </a:t>
            </a:r>
            <a:r>
              <a:rPr lang="en-US" altLang="ko-KR" sz="2800" dirty="0" smtClean="0"/>
              <a:t>x, y, z</a:t>
            </a:r>
            <a:r>
              <a:rPr lang="ko-KR" altLang="en-US" sz="2800" dirty="0" smtClean="0"/>
              <a:t>축에 걸리는 중력 가속도를 측정하여</a:t>
            </a:r>
            <a:endParaRPr lang="en-US" altLang="ko-KR" sz="2800" dirty="0" smtClean="0"/>
          </a:p>
          <a:p>
            <a:r>
              <a:rPr lang="ko-KR" altLang="en-US" sz="2800" dirty="0" smtClean="0"/>
              <a:t>반환한다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모든 물체는 지구 중심 방향으로 </a:t>
            </a:r>
            <a:r>
              <a:rPr lang="en-US" altLang="ko-KR" sz="2800" dirty="0" smtClean="0"/>
              <a:t>9.8m/s</a:t>
            </a:r>
            <a:r>
              <a:rPr lang="en-US" altLang="ko-KR" sz="2800" baseline="30000" dirty="0" smtClean="0"/>
              <a:t>2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</a:t>
            </a:r>
          </a:p>
          <a:p>
            <a:r>
              <a:rPr lang="ko-KR" altLang="en-US" sz="2800" dirty="0" smtClean="0"/>
              <a:t>중력가속도를 받기 때문에 </a:t>
            </a:r>
            <a:r>
              <a:rPr lang="ko-KR" altLang="en-US" sz="2800" dirty="0" err="1" smtClean="0"/>
              <a:t>스마트폰을</a:t>
            </a:r>
            <a:r>
              <a:rPr lang="ko-KR" altLang="en-US" sz="2800" dirty="0" smtClean="0"/>
              <a:t> 아래 그림과 같이 </a:t>
            </a:r>
            <a:endParaRPr lang="en-US" altLang="ko-KR" sz="2800" dirty="0" smtClean="0"/>
          </a:p>
          <a:p>
            <a:r>
              <a:rPr lang="ko-KR" altLang="en-US" sz="2800" dirty="0" smtClean="0"/>
              <a:t>세우면 </a:t>
            </a:r>
            <a:r>
              <a:rPr lang="en-US" altLang="ko-KR" sz="2800" dirty="0" smtClean="0"/>
              <a:t>y</a:t>
            </a:r>
            <a:r>
              <a:rPr lang="ko-KR" altLang="en-US" sz="2800" dirty="0" smtClean="0"/>
              <a:t>축에 </a:t>
            </a:r>
            <a:r>
              <a:rPr lang="en-US" altLang="ko-KR" sz="2800" dirty="0" smtClean="0"/>
              <a:t>9.8</a:t>
            </a:r>
            <a:r>
              <a:rPr lang="ko-KR" altLang="en-US" sz="2800" dirty="0" smtClean="0"/>
              <a:t>이 측정된다</a:t>
            </a:r>
            <a:r>
              <a:rPr lang="en-US" altLang="ko-KR" sz="2800" dirty="0" smtClean="0"/>
              <a:t>. </a:t>
            </a:r>
            <a:endParaRPr lang="ko-KR" altLang="en-US" sz="2800" dirty="0"/>
          </a:p>
        </p:txBody>
      </p:sp>
      <p:pic>
        <p:nvPicPr>
          <p:cNvPr id="16" name="Picture 2" descr="https://mblogthumb-phinf.pstatic.net/20151117_37/venusyu_1447719370227mN3qv_JPEG/%25EA%25B7%25B8%25EB%25A6%25BC1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88" y="3608805"/>
            <a:ext cx="3242732" cy="21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36720" y="3476569"/>
            <a:ext cx="51206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스마트폰을</a:t>
            </a:r>
            <a:r>
              <a:rPr lang="ko-KR" altLang="en-US" sz="2800" dirty="0" smtClean="0"/>
              <a:t> 세워놓은 정지 상태라면 중력가속도의 반대인 </a:t>
            </a:r>
            <a:r>
              <a:rPr lang="en-US" altLang="ko-KR" sz="2800" dirty="0" smtClean="0"/>
              <a:t>y</a:t>
            </a:r>
            <a:r>
              <a:rPr lang="ko-KR" altLang="en-US" sz="2800" dirty="0" smtClean="0"/>
              <a:t>축의 </a:t>
            </a:r>
            <a:r>
              <a:rPr lang="en-US" altLang="ko-KR" sz="2800" dirty="0" smtClean="0"/>
              <a:t>+</a:t>
            </a:r>
            <a:r>
              <a:rPr lang="ko-KR" altLang="en-US" sz="2800" dirty="0" smtClean="0"/>
              <a:t>방향으로 </a:t>
            </a:r>
            <a:r>
              <a:rPr lang="en-US" altLang="ko-KR" sz="2800" dirty="0"/>
              <a:t>9.8m/s</a:t>
            </a:r>
            <a:r>
              <a:rPr lang="en-US" altLang="ko-KR" sz="2800" baseline="30000" dirty="0"/>
              <a:t>2 </a:t>
            </a:r>
            <a:r>
              <a:rPr lang="ko-KR" altLang="en-US" sz="2800" dirty="0" smtClean="0"/>
              <a:t>의 가속도가 작용하고 있기 때문이다</a:t>
            </a:r>
            <a:r>
              <a:rPr lang="en-US" altLang="ko-KR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435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가속도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ko-KR" altLang="en-US" dirty="0" err="1"/>
              <a:t>드론</a:t>
            </a:r>
            <a:r>
              <a:rPr lang="ko-KR" altLang="en-US" dirty="0"/>
              <a:t> 센서의 종류 및 </a:t>
            </a:r>
            <a:r>
              <a:rPr lang="ko-KR" altLang="en-US" dirty="0" smtClean="0"/>
              <a:t>이해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2960" y="1234440"/>
            <a:ext cx="822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아래는 </a:t>
            </a:r>
            <a:r>
              <a:rPr lang="ko-KR" altLang="en-US" sz="2800" dirty="0" err="1" smtClean="0"/>
              <a:t>스마트폰의</a:t>
            </a:r>
            <a:r>
              <a:rPr lang="ko-KR" altLang="en-US" sz="2800" dirty="0" smtClean="0"/>
              <a:t> 위치에 따른 중력 가속도입니다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" y="1882989"/>
            <a:ext cx="2146935" cy="38167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60125" y="1882989"/>
            <a:ext cx="2151698" cy="3825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548" y="1882989"/>
            <a:ext cx="2151698" cy="3825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468486" y="58181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세움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06774" y="501038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옆으로 세움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00231" y="58181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눕힘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3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15424</TotalTime>
  <Words>463</Words>
  <Application>Microsoft Office PowerPoint</Application>
  <PresentationFormat>A4 용지(210x297mm)</PresentationFormat>
  <Paragraphs>124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돋움</vt:lpstr>
      <vt:lpstr>맑은 고딕</vt:lpstr>
      <vt:lpstr>바탕</vt:lpstr>
      <vt:lpstr>Arial</vt:lpstr>
      <vt:lpstr>Calibri</vt:lpstr>
      <vt:lpstr>Cambria Math</vt:lpstr>
      <vt:lpstr>Consolas</vt:lpstr>
      <vt:lpstr>Times New Roman</vt:lpstr>
      <vt:lpstr>Office 테마</vt:lpstr>
      <vt:lpstr>드론 멘토링</vt:lpstr>
      <vt:lpstr>PowerPoint 프레젠테이션</vt:lpstr>
      <vt:lpstr>드론의 기본 센서의 종류</vt:lpstr>
      <vt:lpstr>지자기센서</vt:lpstr>
      <vt:lpstr>지자기센서</vt:lpstr>
      <vt:lpstr>지자기센서</vt:lpstr>
      <vt:lpstr>가속도 센서</vt:lpstr>
      <vt:lpstr>가속도 센서</vt:lpstr>
      <vt:lpstr>가속도 센서</vt:lpstr>
      <vt:lpstr>가속도 센서</vt:lpstr>
      <vt:lpstr>자이로스코프센서</vt:lpstr>
      <vt:lpstr>자이로스코프센서</vt:lpstr>
      <vt:lpstr>참고 문헌</vt:lpstr>
      <vt:lpstr>끝.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ohbrian0528@gmail.com</cp:lastModifiedBy>
  <cp:revision>1814</cp:revision>
  <dcterms:created xsi:type="dcterms:W3CDTF">2018-03-04T04:23:51Z</dcterms:created>
  <dcterms:modified xsi:type="dcterms:W3CDTF">2019-07-18T19:14:03Z</dcterms:modified>
</cp:coreProperties>
</file>